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D4CF-E5C4-43E5-8A83-AD8D2231C87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796F-1E2B-46FE-BC08-FC329529C9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D4CF-E5C4-43E5-8A83-AD8D2231C87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796F-1E2B-46FE-BC08-FC329529C9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D4CF-E5C4-43E5-8A83-AD8D2231C87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796F-1E2B-46FE-BC08-FC329529C9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D4CF-E5C4-43E5-8A83-AD8D2231C87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796F-1E2B-46FE-BC08-FC329529C9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D4CF-E5C4-43E5-8A83-AD8D2231C87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796F-1E2B-46FE-BC08-FC329529C9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D4CF-E5C4-43E5-8A83-AD8D2231C87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796F-1E2B-46FE-BC08-FC329529C9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D4CF-E5C4-43E5-8A83-AD8D2231C87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796F-1E2B-46FE-BC08-FC329529C9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D4CF-E5C4-43E5-8A83-AD8D2231C87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796F-1E2B-46FE-BC08-FC329529C9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D4CF-E5C4-43E5-8A83-AD8D2231C87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796F-1E2B-46FE-BC08-FC329529C9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D4CF-E5C4-43E5-8A83-AD8D2231C87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796F-1E2B-46FE-BC08-FC329529C9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3D4CF-E5C4-43E5-8A83-AD8D2231C87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0796F-1E2B-46FE-BC08-FC329529C9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3D4CF-E5C4-43E5-8A83-AD8D2231C875}" type="datetimeFigureOut">
              <a:rPr lang="ru-RU" smtClean="0"/>
              <a:pPr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0796F-1E2B-46FE-BC08-FC329529C9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85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99392"/>
            <a:ext cx="7607830" cy="570587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2195736" y="5949280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Средневековый замок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1328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д\з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§11, 13 – блиц опрос.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Рисунок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6000" contrast="18000"/>
          </a:blip>
          <a:srcRect/>
          <a:stretch>
            <a:fillRect/>
          </a:stretch>
        </p:blipFill>
        <p:spPr bwMode="auto">
          <a:xfrm>
            <a:off x="0" y="0"/>
            <a:ext cx="7165867" cy="685800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7092280" y="2348880"/>
            <a:ext cx="2051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/>
              <a:t>Внутреннее устройство донжона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35343636_06.jpg"/>
          <p:cNvPicPr>
            <a:picLocks noChangeAspect="1"/>
          </p:cNvPicPr>
          <p:nvPr/>
        </p:nvPicPr>
        <p:blipFill>
          <a:blip r:embed="rId2" cstate="print"/>
          <a:srcRect t="27400" r="18262" b="12121"/>
          <a:stretch>
            <a:fillRect/>
          </a:stretch>
        </p:blipFill>
        <p:spPr>
          <a:xfrm>
            <a:off x="4515424" y="0"/>
            <a:ext cx="4628576" cy="407707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Рисунок 8" descr="chain_mail_armor.jpg"/>
          <p:cNvPicPr>
            <a:picLocks noChangeAspect="1"/>
          </p:cNvPicPr>
          <p:nvPr/>
        </p:nvPicPr>
        <p:blipFill>
          <a:blip r:embed="rId3" cstate="print"/>
          <a:srcRect l="15980" r="14847" b="105"/>
          <a:stretch>
            <a:fillRect/>
          </a:stretch>
        </p:blipFill>
        <p:spPr>
          <a:xfrm>
            <a:off x="0" y="0"/>
            <a:ext cx="3131840" cy="452280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4" descr="1215933091_15"/>
          <p:cNvPicPr>
            <a:picLocks noChangeAspect="1" noChangeArrowheads="1"/>
          </p:cNvPicPr>
          <p:nvPr/>
        </p:nvPicPr>
        <p:blipFill>
          <a:blip r:embed="rId4" cstate="print"/>
          <a:srcRect l="23225" r="2751" b="9906"/>
          <a:stretch>
            <a:fillRect/>
          </a:stretch>
        </p:blipFill>
        <p:spPr bwMode="auto">
          <a:xfrm>
            <a:off x="2771800" y="2924944"/>
            <a:ext cx="4268166" cy="3933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7596336" y="4293096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</a:t>
            </a:r>
            <a:endParaRPr lang="ru-RU" sz="2800" dirty="0"/>
          </a:p>
        </p:txBody>
      </p:sp>
      <p:cxnSp>
        <p:nvCxnSpPr>
          <p:cNvPr id="12" name="Прямая соединительная линия 11"/>
          <p:cNvCxnSpPr>
            <a:stCxn id="10" idx="0"/>
          </p:cNvCxnSpPr>
          <p:nvPr/>
        </p:nvCxnSpPr>
        <p:spPr>
          <a:xfrm flipH="1" flipV="1">
            <a:off x="7092280" y="1556792"/>
            <a:ext cx="684076" cy="27363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23928" y="2204864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</a:t>
            </a:r>
            <a:endParaRPr lang="ru-RU" sz="2800" dirty="0"/>
          </a:p>
        </p:txBody>
      </p:sp>
      <p:cxnSp>
        <p:nvCxnSpPr>
          <p:cNvPr id="15" name="Прямая соединительная линия 14"/>
          <p:cNvCxnSpPr>
            <a:stCxn id="13" idx="1"/>
          </p:cNvCxnSpPr>
          <p:nvPr/>
        </p:nvCxnSpPr>
        <p:spPr>
          <a:xfrm flipH="1">
            <a:off x="3563888" y="2466474"/>
            <a:ext cx="360040" cy="161059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779912" y="188640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3</a:t>
            </a:r>
            <a:endParaRPr lang="ru-RU" sz="2800" dirty="0"/>
          </a:p>
        </p:txBody>
      </p:sp>
      <p:cxnSp>
        <p:nvCxnSpPr>
          <p:cNvPr id="19" name="Прямая соединительная линия 18"/>
          <p:cNvCxnSpPr>
            <a:stCxn id="17" idx="3"/>
          </p:cNvCxnSpPr>
          <p:nvPr/>
        </p:nvCxnSpPr>
        <p:spPr>
          <a:xfrm>
            <a:off x="4211960" y="450250"/>
            <a:ext cx="2592288" cy="18986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979712" y="47251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4</a:t>
            </a:r>
            <a:endParaRPr lang="ru-RU" sz="2800" dirty="0"/>
          </a:p>
        </p:txBody>
      </p:sp>
      <p:cxnSp>
        <p:nvCxnSpPr>
          <p:cNvPr id="24" name="Прямая соединительная линия 23"/>
          <p:cNvCxnSpPr>
            <a:stCxn id="22" idx="0"/>
          </p:cNvCxnSpPr>
          <p:nvPr/>
        </p:nvCxnSpPr>
        <p:spPr>
          <a:xfrm flipV="1">
            <a:off x="2231740" y="3645024"/>
            <a:ext cx="108012" cy="10801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0" y="4725144"/>
            <a:ext cx="467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5</a:t>
            </a:r>
            <a:endParaRPr lang="ru-RU" sz="2800" dirty="0"/>
          </a:p>
        </p:txBody>
      </p:sp>
      <p:cxnSp>
        <p:nvCxnSpPr>
          <p:cNvPr id="27" name="Прямая соединительная линия 26"/>
          <p:cNvCxnSpPr>
            <a:stCxn id="25" idx="0"/>
          </p:cNvCxnSpPr>
          <p:nvPr/>
        </p:nvCxnSpPr>
        <p:spPr>
          <a:xfrm flipV="1">
            <a:off x="233772" y="2204864"/>
            <a:ext cx="953852" cy="25202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051720" y="609329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6</a:t>
            </a:r>
            <a:endParaRPr lang="ru-RU" sz="28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V="1">
            <a:off x="2555776" y="5373216"/>
            <a:ext cx="1080120" cy="7920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2555776" y="4149080"/>
            <a:ext cx="1800200" cy="20162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8495928" y="566124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7</a:t>
            </a:r>
            <a:endParaRPr lang="ru-RU" sz="2800" dirty="0"/>
          </a:p>
        </p:txBody>
      </p:sp>
      <p:cxnSp>
        <p:nvCxnSpPr>
          <p:cNvPr id="39" name="Прямая соединительная линия 38"/>
          <p:cNvCxnSpPr>
            <a:stCxn id="37" idx="0"/>
          </p:cNvCxnSpPr>
          <p:nvPr/>
        </p:nvCxnSpPr>
        <p:spPr>
          <a:xfrm flipH="1" flipV="1">
            <a:off x="7596336" y="908720"/>
            <a:ext cx="1223628" cy="47525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740352" y="594928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8</a:t>
            </a:r>
            <a:endParaRPr lang="ru-RU" sz="2800" dirty="0"/>
          </a:p>
        </p:txBody>
      </p:sp>
      <p:cxnSp>
        <p:nvCxnSpPr>
          <p:cNvPr id="45" name="Прямая соединительная линия 44"/>
          <p:cNvCxnSpPr>
            <a:stCxn id="43" idx="1"/>
          </p:cNvCxnSpPr>
          <p:nvPr/>
        </p:nvCxnSpPr>
        <p:spPr>
          <a:xfrm flipH="1" flipV="1">
            <a:off x="6516216" y="5517232"/>
            <a:ext cx="1224136" cy="69365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Средневековые города и деревни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3645024"/>
            <a:ext cx="79928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 середины </a:t>
            </a:r>
            <a:r>
              <a:rPr lang="en-US" sz="2400" dirty="0" smtClean="0"/>
              <a:t> XI</a:t>
            </a:r>
            <a:r>
              <a:rPr lang="ru-RU" sz="2400" dirty="0" smtClean="0"/>
              <a:t> века в Европе установился </a:t>
            </a:r>
          </a:p>
          <a:p>
            <a:pPr algn="ctr"/>
            <a:r>
              <a:rPr lang="ru-RU" sz="2800" u="sng" dirty="0" smtClean="0"/>
              <a:t>феодальный общественный строй</a:t>
            </a:r>
            <a:endParaRPr lang="ru-RU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Рисунок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6000" contrast="24000"/>
          </a:blip>
          <a:srcRect/>
          <a:stretch>
            <a:fillRect/>
          </a:stretch>
        </p:blipFill>
        <p:spPr bwMode="auto">
          <a:xfrm>
            <a:off x="1" y="620688"/>
            <a:ext cx="9144000" cy="6237312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843808" y="0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Феодальная вотчина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39752" y="0"/>
            <a:ext cx="4176464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Крестьянские повинности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908720"/>
            <a:ext cx="3960440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u="sng" dirty="0" smtClean="0"/>
              <a:t>Барщина</a:t>
            </a:r>
            <a:r>
              <a:rPr lang="ru-RU" sz="2800" dirty="0" smtClean="0"/>
              <a:t> – </a:t>
            </a:r>
          </a:p>
          <a:p>
            <a:pPr algn="ctr"/>
            <a:r>
              <a:rPr lang="ru-RU" sz="2800" dirty="0" smtClean="0"/>
              <a:t>работа в хозяйстве феодала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4427984" y="908720"/>
            <a:ext cx="4392488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u="sng" dirty="0" smtClean="0"/>
              <a:t>Оброк</a:t>
            </a:r>
            <a:r>
              <a:rPr lang="ru-RU" sz="2800" dirty="0" smtClean="0"/>
              <a:t> –</a:t>
            </a:r>
          </a:p>
          <a:p>
            <a:pPr algn="ctr"/>
            <a:r>
              <a:rPr lang="ru-RU" sz="2800" dirty="0" smtClean="0"/>
              <a:t>натуральный налог продуктами и изделиями</a:t>
            </a:r>
            <a:endParaRPr lang="ru-RU" sz="2800" dirty="0"/>
          </a:p>
        </p:txBody>
      </p:sp>
      <p:cxnSp>
        <p:nvCxnSpPr>
          <p:cNvPr id="11" name="Прямая соединительная линия 10"/>
          <p:cNvCxnSpPr>
            <a:stCxn id="6" idx="2"/>
            <a:endCxn id="8" idx="0"/>
          </p:cNvCxnSpPr>
          <p:nvPr/>
        </p:nvCxnSpPr>
        <p:spPr>
          <a:xfrm flipH="1">
            <a:off x="2231740" y="523220"/>
            <a:ext cx="2196244" cy="3855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6" idx="2"/>
            <a:endCxn id="9" idx="0"/>
          </p:cNvCxnSpPr>
          <p:nvPr/>
        </p:nvCxnSpPr>
        <p:spPr>
          <a:xfrm>
            <a:off x="4427984" y="523220"/>
            <a:ext cx="2196244" cy="3855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835696" y="2708920"/>
            <a:ext cx="5328592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Формы феодальной зависимости</a:t>
            </a:r>
            <a:endParaRPr lang="ru-RU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755576" y="3645024"/>
            <a:ext cx="2664296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Экономическая (поземельная)</a:t>
            </a:r>
            <a:endParaRPr lang="ru-RU" sz="2800" dirty="0"/>
          </a:p>
        </p:txBody>
      </p:sp>
      <p:cxnSp>
        <p:nvCxnSpPr>
          <p:cNvPr id="21" name="Прямая соединительная линия 20"/>
          <p:cNvCxnSpPr>
            <a:stCxn id="15" idx="2"/>
            <a:endCxn id="19" idx="0"/>
          </p:cNvCxnSpPr>
          <p:nvPr/>
        </p:nvCxnSpPr>
        <p:spPr>
          <a:xfrm flipH="1">
            <a:off x="2087724" y="3232140"/>
            <a:ext cx="2412268" cy="41288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940152" y="3861048"/>
            <a:ext cx="1656184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Личная</a:t>
            </a:r>
          </a:p>
        </p:txBody>
      </p:sp>
      <p:cxnSp>
        <p:nvCxnSpPr>
          <p:cNvPr id="24" name="Прямая соединительная линия 23"/>
          <p:cNvCxnSpPr>
            <a:stCxn id="22" idx="0"/>
            <a:endCxn id="15" idx="2"/>
          </p:cNvCxnSpPr>
          <p:nvPr/>
        </p:nvCxnSpPr>
        <p:spPr>
          <a:xfrm flipH="1" flipV="1">
            <a:off x="4499992" y="3232140"/>
            <a:ext cx="2268252" cy="6289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0" y="5445224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/>
              <a:t>Натуральное хозяйство </a:t>
            </a:r>
            <a:r>
              <a:rPr lang="ru-RU" sz="2800" dirty="0" smtClean="0"/>
              <a:t>– тип хозяйства, в котором производство направлено на собственное потребление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  <p:bldP spid="22" grpId="0" animBg="1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2492896"/>
            <a:ext cx="2592288" cy="138499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Ремесло отделяется от </a:t>
            </a:r>
            <a:r>
              <a:rPr lang="ru-RU" sz="2800" dirty="0" err="1" smtClean="0"/>
              <a:t>с\х</a:t>
            </a:r>
            <a:endParaRPr lang="ru-RU" sz="2800" dirty="0"/>
          </a:p>
        </p:txBody>
      </p:sp>
      <p:sp>
        <p:nvSpPr>
          <p:cNvPr id="6" name="Стрелка вправо 5"/>
          <p:cNvSpPr/>
          <p:nvPr/>
        </p:nvSpPr>
        <p:spPr>
          <a:xfrm rot="19512328">
            <a:off x="2237787" y="2183683"/>
            <a:ext cx="1368152" cy="57606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1719222">
            <a:off x="2213404" y="3661866"/>
            <a:ext cx="1368152" cy="57606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707904" y="692696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Крестьянские поселения 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707904" y="4293096"/>
            <a:ext cx="2808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Поселения ремесленников</a:t>
            </a:r>
            <a:endParaRPr lang="ru-RU" sz="2800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6012160" y="980728"/>
            <a:ext cx="648072" cy="57606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7020272" y="98072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Деревня</a:t>
            </a:r>
            <a:endParaRPr lang="ru-RU" sz="2800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6372200" y="4437112"/>
            <a:ext cx="618115" cy="57606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7308304" y="443711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Город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1760" y="0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Система управления в: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268760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Сеньориальном городе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1124744"/>
            <a:ext cx="44279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Коммуне </a:t>
            </a:r>
          </a:p>
          <a:p>
            <a:pPr algn="ctr"/>
            <a:r>
              <a:rPr lang="ru-RU" sz="2800" dirty="0" smtClean="0"/>
              <a:t>(освободившемся городе)</a:t>
            </a:r>
            <a:endParaRPr lang="ru-RU" sz="2800" dirty="0"/>
          </a:p>
        </p:txBody>
      </p:sp>
      <p:cxnSp>
        <p:nvCxnSpPr>
          <p:cNvPr id="10" name="Прямая со стрелкой 9"/>
          <p:cNvCxnSpPr>
            <a:endCxn id="7" idx="0"/>
          </p:cNvCxnSpPr>
          <p:nvPr/>
        </p:nvCxnSpPr>
        <p:spPr>
          <a:xfrm flipH="1">
            <a:off x="1908212" y="548680"/>
            <a:ext cx="2303748" cy="7200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5" idx="2"/>
            <a:endCxn id="8" idx="0"/>
          </p:cNvCxnSpPr>
          <p:nvPr/>
        </p:nvCxnSpPr>
        <p:spPr>
          <a:xfrm>
            <a:off x="4247964" y="523220"/>
            <a:ext cx="2538028" cy="6015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75656" y="2420888"/>
            <a:ext cx="1368152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Сеньор</a:t>
            </a:r>
            <a:endParaRPr lang="ru-RU" sz="2800" dirty="0"/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1835696" y="2996952"/>
            <a:ext cx="57606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67544" y="3789040"/>
            <a:ext cx="3168352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Его должностные лица</a:t>
            </a:r>
            <a:endParaRPr lang="ru-RU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4860032" y="2276872"/>
            <a:ext cx="4032448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Глава городского совета</a:t>
            </a:r>
          </a:p>
          <a:p>
            <a:r>
              <a:rPr lang="ru-RU" sz="2800" dirty="0" smtClean="0"/>
              <a:t>(Мэр / Бургомистр)</a:t>
            </a:r>
            <a:endParaRPr lang="ru-RU" sz="2800" dirty="0"/>
          </a:p>
        </p:txBody>
      </p:sp>
      <p:sp>
        <p:nvSpPr>
          <p:cNvPr id="23" name="Стрелка вправо 22"/>
          <p:cNvSpPr/>
          <p:nvPr/>
        </p:nvSpPr>
        <p:spPr>
          <a:xfrm rot="16200000">
            <a:off x="6516216" y="3284984"/>
            <a:ext cx="57606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364088" y="4005064"/>
            <a:ext cx="288032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Городской совет</a:t>
            </a:r>
          </a:p>
          <a:p>
            <a:pPr algn="ctr"/>
            <a:r>
              <a:rPr lang="ru-RU" sz="2800" dirty="0" smtClean="0"/>
              <a:t>(магистрат)</a:t>
            </a:r>
            <a:endParaRPr lang="ru-RU" sz="2800" dirty="0"/>
          </a:p>
        </p:txBody>
      </p:sp>
      <p:sp>
        <p:nvSpPr>
          <p:cNvPr id="25" name="Стрелка вправо 24"/>
          <p:cNvSpPr/>
          <p:nvPr/>
        </p:nvSpPr>
        <p:spPr>
          <a:xfrm rot="16200000">
            <a:off x="6516216" y="4974539"/>
            <a:ext cx="57606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5508104" y="5733256"/>
            <a:ext cx="288032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Горожане</a:t>
            </a:r>
          </a:p>
          <a:p>
            <a:pPr algn="ctr"/>
            <a:r>
              <a:rPr lang="ru-RU" sz="2800" dirty="0" smtClean="0"/>
              <a:t>(патрициат)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457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/>
              <a:t>Цех</a:t>
            </a:r>
            <a:r>
              <a:rPr lang="ru-RU" sz="2800" dirty="0" smtClean="0"/>
              <a:t> – союз ремесленников</a:t>
            </a:r>
          </a:p>
          <a:p>
            <a:pPr algn="ctr"/>
            <a:endParaRPr lang="ru-RU" sz="2800" dirty="0"/>
          </a:p>
          <a:p>
            <a:r>
              <a:rPr lang="ru-RU" sz="2800" dirty="0" smtClean="0"/>
              <a:t>1. сотрудничество с целью экономического равенства;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788024" y="0"/>
            <a:ext cx="43559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/>
              <a:t>Гильдия</a:t>
            </a:r>
            <a:r>
              <a:rPr lang="ru-RU" sz="2800" dirty="0" smtClean="0"/>
              <a:t> – союз торговцев</a:t>
            </a:r>
            <a:endParaRPr lang="ru-RU" sz="2800" dirty="0"/>
          </a:p>
          <a:p>
            <a:endParaRPr lang="ru-RU" sz="2800" dirty="0" smtClean="0"/>
          </a:p>
          <a:p>
            <a:r>
              <a:rPr lang="ru-RU" sz="2800" dirty="0" smtClean="0"/>
              <a:t>1. сотрудничество и партнерство с целью обогащения;</a:t>
            </a:r>
            <a:endParaRPr lang="ru-RU" sz="2800" dirty="0"/>
          </a:p>
        </p:txBody>
      </p:sp>
      <p:cxnSp>
        <p:nvCxnSpPr>
          <p:cNvPr id="13" name="Прямая соединительная линия 12"/>
          <p:cNvCxnSpPr>
            <a:endCxn id="23" idx="0"/>
          </p:cNvCxnSpPr>
          <p:nvPr/>
        </p:nvCxnSpPr>
        <p:spPr>
          <a:xfrm flipH="1">
            <a:off x="4535996" y="0"/>
            <a:ext cx="36004" cy="3429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0" y="227687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0" y="2276872"/>
            <a:ext cx="3779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2. Охрана собственных порядков;</a:t>
            </a:r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4716016" y="2276872"/>
            <a:ext cx="44279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2. Защита от чужих порядков и посягательств;</a:t>
            </a:r>
            <a:endParaRPr lang="ru-RU" sz="28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0" y="3429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9512" y="3429000"/>
            <a:ext cx="8712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3.</a:t>
            </a:r>
          </a:p>
          <a:p>
            <a:pPr algn="ctr"/>
            <a:r>
              <a:rPr lang="ru-RU" sz="2800" dirty="0" smtClean="0"/>
              <a:t> Попечение пострадавший и их семей за счет общей казны.</a:t>
            </a:r>
            <a:endParaRPr lang="ru-RU" sz="2800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0" y="494116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0" y="558924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/>
              <a:t>Товарное хозяйство </a:t>
            </a:r>
            <a:r>
              <a:rPr lang="ru-RU" sz="2800" dirty="0" smtClean="0"/>
              <a:t>– тип хозяйства, при котором производство направлено на продажу продукции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3" grpId="0"/>
      <p:bldP spid="3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175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Средневековые города и деревни</vt:lpstr>
      <vt:lpstr>Слайд 5</vt:lpstr>
      <vt:lpstr>Слайд 6</vt:lpstr>
      <vt:lpstr>Слайд 7</vt:lpstr>
      <vt:lpstr>Слайд 8</vt:lpstr>
      <vt:lpstr>Слайд 9</vt:lpstr>
      <vt:lpstr>д\з: §11, 13 – блиц опрос.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Ульяна</dc:creator>
  <cp:lastModifiedBy>Ульяна</cp:lastModifiedBy>
  <cp:revision>26</cp:revision>
  <dcterms:created xsi:type="dcterms:W3CDTF">2014-11-09T13:24:28Z</dcterms:created>
  <dcterms:modified xsi:type="dcterms:W3CDTF">2018-10-12T16:08:41Z</dcterms:modified>
</cp:coreProperties>
</file>